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6" r:id="rId3"/>
    <p:sldId id="257" r:id="rId4"/>
    <p:sldId id="258" r:id="rId5"/>
    <p:sldId id="280" r:id="rId6"/>
    <p:sldId id="284" r:id="rId7"/>
    <p:sldId id="285" r:id="rId8"/>
    <p:sldId id="260" r:id="rId9"/>
    <p:sldId id="289" r:id="rId10"/>
    <p:sldId id="283" r:id="rId11"/>
    <p:sldId id="286" r:id="rId12"/>
    <p:sldId id="281" r:id="rId13"/>
    <p:sldId id="282" r:id="rId14"/>
    <p:sldId id="287" r:id="rId15"/>
    <p:sldId id="28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B8856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>
                <a:solidFill>
                  <a:srgbClr val="FF9900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 sz="1800"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800"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8751242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3829625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73025"/>
            <a:ext cx="214153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313" y="73025"/>
            <a:ext cx="6273800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1033260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7414968"/>
      </p:ext>
    </p:extLst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952246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0739472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4269414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7540461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1934401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3484898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8130533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0736810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710045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/>
          <a:srcRect/>
          <a:stretch>
            <a:fillRect r="-1686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  <a:defRPr/>
            </a:pPr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200775"/>
            <a:ext cx="9144000" cy="657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  <a:defRPr/>
            </a:pPr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73025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005AB4"/>
                </a:solidFill>
              </a:defRPr>
            </a:lvl1pPr>
          </a:lstStyle>
          <a:p>
            <a:fld id="{EB791459-3660-46DF-BBDB-8A08B181C346}" type="datetimeFigureOut">
              <a:rPr lang="ru-RU" smtClean="0"/>
              <a:pPr/>
              <a:t>29.03.2013</a:t>
            </a:fld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17800" y="6200775"/>
            <a:ext cx="370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AB4"/>
                </a:solidFill>
              </a:defRPr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5AB4"/>
                </a:solidFill>
              </a:defRPr>
            </a:lvl1pPr>
          </a:lstStyle>
          <a:p>
            <a:fld id="{62AF454D-9C77-4F76-B109-114596B4F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med">
    <p:wipe dir="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universal_en_ru.academic.ru/1464913/last_but_not_least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ath-2.narod.ru/" TargetMode="External"/><Relationship Id="rId2" Type="http://schemas.openxmlformats.org/officeDocument/2006/relationships/hyperlink" Target="mailto:i_mois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archive.kremlin.ru/stc/events.s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714488"/>
            <a:ext cx="7772400" cy="2357454"/>
          </a:xfrm>
        </p:spPr>
        <p:txBody>
          <a:bodyPr/>
          <a:lstStyle/>
          <a:p>
            <a:r>
              <a:rPr lang="ru-RU" sz="4000" dirty="0" smtClean="0"/>
              <a:t>О Проекте документа </a:t>
            </a:r>
            <a:br>
              <a:rPr lang="ru-RU" sz="4000" dirty="0" smtClean="0"/>
            </a:br>
            <a:r>
              <a:rPr lang="ru-RU" sz="4000" dirty="0" smtClean="0"/>
              <a:t>"Основы государственной  политики в области  ИРКД</a:t>
            </a:r>
            <a:br>
              <a:rPr lang="ru-RU" sz="4000" dirty="0" smtClean="0"/>
            </a:br>
            <a:r>
              <a:rPr lang="ru-RU" sz="4000" dirty="0" smtClean="0"/>
              <a:t>на период до 2030 года»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3024" y="5286388"/>
            <a:ext cx="6400800" cy="685808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29.03.2013</a:t>
            </a:r>
            <a:endParaRPr lang="ru-RU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93141" y="42860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IV</a:t>
            </a:r>
            <a:r>
              <a:rPr lang="ru-RU" b="1" dirty="0" smtClean="0"/>
              <a:t>. Главная цель и приоритеты государственной политики </a:t>
            </a:r>
            <a:br>
              <a:rPr lang="ru-RU" b="1" dirty="0" smtClean="0"/>
            </a:br>
            <a:r>
              <a:rPr lang="ru-RU" b="1" dirty="0" smtClean="0"/>
              <a:t>в области использования РКД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93141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V</a:t>
            </a:r>
            <a:r>
              <a:rPr lang="ru-RU" b="1" dirty="0" smtClean="0"/>
              <a:t>. Задачи государственной политики в области использования РКД</a:t>
            </a:r>
            <a:endParaRPr lang="ru-RU" b="1" dirty="0"/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250133" y="1657311"/>
            <a:ext cx="6858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Редакция 25 марта дает существенно лучший вариант формулировок. Возможно, потребуется детализация.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071538" y="4214818"/>
            <a:ext cx="721520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в сформулированном виде - относится к документу типа "стратегии". Многие из них носят даже тактический характер и являются задачами организации-разработчика проекта документа.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85720" y="463759"/>
            <a:ext cx="8643998" cy="1700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Исходя из сказанного (и не сказанного) данный вариант Проекта представляется мне концептуально и по редакции неудовлетворительным, его подписание Президентом в таком виде - в высшей мере сомнительным.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Тогда, каким бы мог быть "правильный" документ?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85720" y="2857496"/>
            <a:ext cx="8643998" cy="296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Рассматривая этот вопрос, рационально отталкиваться от слов Президента РФ, сказанных </a:t>
            </a:r>
            <a:r>
              <a:rPr kumimoji="0" lang="ru-RU" sz="1600" b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 лет назад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«И мы не сможем эффективно развивать отрасль, если каждый участник экономической деятельности в стране и каждый гражданин России не поймет, как он может для своих целей использовать результаты космической деятельности и какие космические услуги в каждом конкретном случае могут быть использованы.» -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В.Путин.</a:t>
            </a:r>
            <a:endParaRPr kumimoji="0" lang="ru-RU" sz="360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00034" y="398956"/>
            <a:ext cx="850112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Государственная политика в области ИРКД (как документ) должна содержать: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Схему взаимодействия министерств и ведомств, разделения сфер их ответственности и полномочий.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Схемы взаимодействия регионов и федеральной власти, схеме и/или принципы разделения обязанностей по бюджетному финансированию.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Схемы и/или принципы организации государственно-частного партнерства.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Направления содействия государства развитию частного предпринимательства.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Предпочтительные для России направления международного сотрудничества.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Конкретные положения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порученческого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характера по реализации Политики.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 других положений…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5720" y="295611"/>
            <a:ext cx="867645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«Федеральная космическая программа России на 2006-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2015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гг.»</a:t>
            </a:r>
          </a:p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Стратегии развития ракетно-космической промышленности до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2015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г.»</a:t>
            </a:r>
          </a:p>
          <a:p>
            <a:pPr marL="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Основы политики Российской Федерации в области космической деятельности на период до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г. и дальнейшую перспективу»</a:t>
            </a:r>
          </a:p>
          <a:p>
            <a:pPr lvl="0" algn="ctr" eaLnBrk="0" hangingPunct="0"/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«Система взглядов на осуществление Россией независимой </a:t>
            </a:r>
          </a:p>
          <a:p>
            <a:pPr lvl="0"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космической деятельности до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2040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г.»</a:t>
            </a:r>
          </a:p>
          <a:p>
            <a:pPr algn="ctr" eaLnBrk="0" hangingPunct="0"/>
            <a:endPara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«Государственная программа Российской Федерации «Космическая деятельность России на 2013 -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годы»</a:t>
            </a:r>
          </a:p>
          <a:p>
            <a:pPr algn="ctr" eaLnBrk="0" hangingPunct="0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Проекты:</a:t>
            </a:r>
          </a:p>
          <a:p>
            <a:pPr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«Стратегия развития космической деятельности России до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2030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года </a:t>
            </a:r>
          </a:p>
          <a:p>
            <a:pPr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 дальнейшую перспективу» </a:t>
            </a:r>
          </a:p>
          <a:p>
            <a:pPr algn="ctr" eaLnBrk="0" hangingPunct="0"/>
            <a:endPara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«Основы политики Российской Федерации в области космической деятельности на период до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2030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года и дальнейшую перспективу»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86578" y="357166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hlinkClick r:id="rId2"/>
              </a:rPr>
              <a:t>last but not least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071538" y="862597"/>
            <a:ext cx="7286644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документ такого типа носит закрытый характер, его разработка и принятие лишены практического смысла. Любой документ стратегического, общего характера может действовать только в том случае, если он известен адресатам. А адресатами таких документов являются все участники данной сферы деятельности и все граждане России.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такой документ носит закрытый характер, его провал становятся почти неотвратимым</a:t>
            </a:r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Это хорошо просматривается на примерах ФКП-2015, Стратегии РКП-2015, Основ </a:t>
            </a:r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Политики-2020</a:t>
            </a:r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т.е. на примерах всех принятых и закрытых документах стратегического характера.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2966757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r>
              <a:rPr lang="ru-RU" b="1" dirty="0">
                <a:latin typeface="Arial" charset="0"/>
              </a:rPr>
              <a:t>Моисеев Иван Михайлович,</a:t>
            </a:r>
            <a:r>
              <a:rPr lang="ru-RU" dirty="0">
                <a:latin typeface="Arial" charset="0"/>
              </a:rPr>
              <a:t> </a:t>
            </a: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dirty="0" smtClean="0">
                <a:latin typeface="Arial" charset="0"/>
              </a:rPr>
              <a:t>Руководитель ИКП,</a:t>
            </a:r>
          </a:p>
          <a:p>
            <a:pPr indent="450850" algn="ctr"/>
            <a:r>
              <a:rPr lang="ru-RU" dirty="0" smtClean="0">
                <a:latin typeface="Arial" charset="0"/>
              </a:rPr>
              <a:t>Научный </a:t>
            </a:r>
            <a:r>
              <a:rPr lang="ru-RU" dirty="0">
                <a:latin typeface="Arial" charset="0"/>
              </a:rPr>
              <a:t>руководитель </a:t>
            </a:r>
            <a:r>
              <a:rPr lang="ru-RU" dirty="0" smtClean="0">
                <a:latin typeface="Arial" charset="0"/>
              </a:rPr>
              <a:t>МКК.</a:t>
            </a:r>
            <a:endParaRPr lang="ru-RU" dirty="0">
              <a:latin typeface="Arial" charset="0"/>
            </a:endParaRPr>
          </a:p>
          <a:p>
            <a:pPr indent="450850" algn="ctr"/>
            <a:endParaRPr lang="ru-RU" dirty="0">
              <a:latin typeface="Arial" charset="0"/>
            </a:endParaRPr>
          </a:p>
          <a:p>
            <a:pPr indent="450850" algn="ctr"/>
            <a:r>
              <a:rPr lang="ru-RU" sz="2800" b="1" dirty="0" err="1" smtClean="0">
                <a:latin typeface="Arial" charset="0"/>
                <a:hlinkClick r:id="rId2"/>
              </a:rPr>
              <a:t>i_mois@mail.ru</a:t>
            </a:r>
            <a:endParaRPr lang="ru-RU" sz="2800" b="1" dirty="0">
              <a:latin typeface="Arial" charset="0"/>
            </a:endParaRPr>
          </a:p>
          <a:p>
            <a:pPr indent="450850" algn="ctr"/>
            <a:endParaRPr lang="ru-RU" sz="2800" b="1" dirty="0">
              <a:latin typeface="Arial" charset="0"/>
            </a:endParaRPr>
          </a:p>
          <a:p>
            <a:pPr indent="450850" algn="ctr"/>
            <a:r>
              <a:rPr lang="ru-RU" sz="3200" b="1" dirty="0">
                <a:latin typeface="Times New Roman" pitchFamily="18" charset="0"/>
                <a:hlinkClick r:id="rId3"/>
              </a:rPr>
              <a:t>http://</a:t>
            </a:r>
            <a:r>
              <a:rPr lang="ru-RU" sz="3200" b="1" dirty="0" smtClean="0">
                <a:latin typeface="Times New Roman" pitchFamily="18" charset="0"/>
                <a:hlinkClick r:id="rId3"/>
              </a:rPr>
              <a:t>path-2.narod.ru</a:t>
            </a:r>
            <a:endParaRPr lang="ru-RU" sz="3200" b="1" dirty="0">
              <a:latin typeface="Times New Roman" pitchFamily="18" charset="0"/>
            </a:endParaRPr>
          </a:p>
          <a:p>
            <a:pPr indent="450850" algn="ctr"/>
            <a:endParaRPr lang="ru-RU" sz="2000" b="1" dirty="0">
              <a:solidFill>
                <a:srgbClr val="00FF00"/>
              </a:solidFill>
              <a:latin typeface="Times New Roman" pitchFamily="18" charset="0"/>
            </a:endParaRPr>
          </a:p>
          <a:p>
            <a:pPr indent="450850" algn="ctr"/>
            <a:endParaRPr lang="ru-RU" b="1" dirty="0">
              <a:latin typeface="Arial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719572" y="404664"/>
            <a:ext cx="7416824" cy="151216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60000"/>
              <a:defRPr/>
            </a:pPr>
            <a:r>
              <a:rPr lang="ru-RU" sz="4000" kern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Благодарю за внимание</a:t>
            </a:r>
            <a:endParaRPr lang="ru-RU" sz="4000" kern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4857784" cy="785818"/>
          </a:xfrm>
        </p:spPr>
        <p:txBody>
          <a:bodyPr/>
          <a:lstStyle/>
          <a:p>
            <a:pPr algn="l"/>
            <a:r>
              <a:rPr lang="ru-RU" sz="2800" b="1" dirty="0" smtClean="0"/>
              <a:t>29 марта 2007 г. , г. Калуга</a:t>
            </a:r>
            <a:endParaRPr lang="ru-RU" sz="2800" dirty="0"/>
          </a:p>
        </p:txBody>
      </p:sp>
      <p:pic>
        <p:nvPicPr>
          <p:cNvPr id="4" name="Рисунок 3" descr="http://archive.kremlin.ru/images/stc_logo.gif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57166"/>
            <a:ext cx="29067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1571612"/>
            <a:ext cx="864399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аседание президиума Государственного совета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 развитии ракетно-космической промышленности 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повышении эффективности использования результатов космической деятельности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России».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5143512"/>
            <a:ext cx="4143404" cy="857256"/>
          </a:xfrm>
        </p:spPr>
        <p:txBody>
          <a:bodyPr/>
          <a:lstStyle/>
          <a:p>
            <a:r>
              <a:rPr lang="ru-RU" sz="2400" i="1" dirty="0" smtClean="0"/>
              <a:t>Заседание проводил </a:t>
            </a:r>
          </a:p>
          <a:p>
            <a:r>
              <a:rPr lang="ru-RU" sz="2400" i="1" dirty="0" smtClean="0"/>
              <a:t>Президент РФ В.В.Путин. </a:t>
            </a:r>
            <a:endParaRPr lang="ru-RU" sz="2400" i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642918"/>
            <a:ext cx="8429652" cy="5178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Ведущий констатировал: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u="sng" dirty="0" smtClean="0">
              <a:solidFill>
                <a:schemeClr val="tx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sng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8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"…эта работа пока далека от системной. Она происходит или проводится от случая к случаю. Основная причина – отсутствие здесь осмысленных и хорошо просчитанных государственных подходов.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2">
                    <a:lumMod val="8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8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говорить прямо, то предметно этими вопросами пока не занимались.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2">
                    <a:lumMod val="8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endParaRPr kumimoji="0" lang="ru-RU" sz="1050" b="0" u="none" strike="noStrike" cap="none" normalizeH="0" baseline="0" dirty="0" smtClean="0">
              <a:ln>
                <a:noFill/>
              </a:ln>
              <a:solidFill>
                <a:schemeClr val="tx2">
                  <a:lumMod val="8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tx2">
                  <a:lumMod val="85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tx2">
                  <a:lumMod val="8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8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"…в сфере применения результатов космической деятельности мы все еще значительно отстаем от потребностей экономики и запросов людей. И должны сделать все возможное, чтобы радикально повысить эффективность космических услуг.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2">
                    <a:lumMod val="8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2">
                  <a:lumMod val="8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519" y="357167"/>
            <a:ext cx="7772400" cy="2071701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Прошло 6 лет </a:t>
            </a:r>
            <a:r>
              <a:rPr lang="ru-RU" sz="2000" dirty="0" smtClean="0"/>
              <a:t>и мы обсуждаем Проект документа </a:t>
            </a:r>
            <a:br>
              <a:rPr lang="ru-RU" sz="2000" dirty="0" smtClean="0"/>
            </a:br>
            <a:r>
              <a:rPr lang="ru-RU" sz="2000" i="1" dirty="0" smtClean="0"/>
              <a:t>"Основы государственной  политики в области  использования  результатов космической  деятельности в интересах  модернизации  экономики Российской Федерации и развития её регионов на период до 2030 года"</a:t>
            </a:r>
            <a:endParaRPr lang="ru-RU" sz="2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571744"/>
            <a:ext cx="7643866" cy="1714512"/>
          </a:xfrm>
        </p:spPr>
        <p:txBody>
          <a:bodyPr/>
          <a:lstStyle/>
          <a:p>
            <a:r>
              <a:rPr lang="ru-RU" sz="2400" i="1" dirty="0" smtClean="0"/>
              <a:t>Было бы логично дать в Общей части либо в Пояснительной записке анализ текущей ситуации и того, что было достигнуто за прошедший срок.</a:t>
            </a:r>
          </a:p>
          <a:p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14348" y="4684107"/>
            <a:ext cx="792958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проекте только кратко указано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«…Однако темпы внедрения РКД в деятельность государственных органов управления всех уровней, масштабы использования космических продуктов (работ, услуг) в различных секторах экономики в настоящее время нельзя признать достаточными."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928826"/>
          </a:xfrm>
        </p:spPr>
        <p:txBody>
          <a:bodyPr/>
          <a:lstStyle/>
          <a:p>
            <a:r>
              <a:rPr lang="ru-RU" sz="2400" dirty="0" smtClean="0"/>
              <a:t>Из-за нежелания предметно разобраться в ситуации с ИРКД и причинах торможения проистекает ряд недостатков Проекта,  в том числе и концептуального характера.</a:t>
            </a:r>
            <a:endParaRPr lang="ru-RU" sz="2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400148" y="2714620"/>
            <a:ext cx="6400800" cy="1400188"/>
          </a:xfrm>
        </p:spPr>
        <p:txBody>
          <a:bodyPr/>
          <a:lstStyle/>
          <a:p>
            <a:r>
              <a:rPr lang="ru-RU" sz="2800" dirty="0" smtClean="0"/>
              <a:t>Другой причиной является привычная путаница и смешение понятий "</a:t>
            </a:r>
            <a:r>
              <a:rPr lang="ru-RU" sz="2800" b="1" dirty="0" smtClean="0"/>
              <a:t>стратегия</a:t>
            </a:r>
            <a:r>
              <a:rPr lang="ru-RU" sz="2800" dirty="0" smtClean="0"/>
              <a:t>" и "</a:t>
            </a:r>
            <a:r>
              <a:rPr lang="ru-RU" sz="2800" b="1" dirty="0" smtClean="0"/>
              <a:t>политика</a:t>
            </a:r>
            <a:r>
              <a:rPr lang="ru-RU" sz="2800" dirty="0" smtClean="0"/>
              <a:t>".</a:t>
            </a:r>
            <a:endParaRPr lang="ru-RU" sz="2800" dirty="0"/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953633" y="4476291"/>
            <a:ext cx="7293831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такой недостаток - уже в названии документа.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Указание времени действия  до 2030 г. не характерно для политики - политика может измениться завтра, а может сотни лет оставаться неизменной.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714348" y="1929648"/>
            <a:ext cx="785818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один из важнейших элементов такого рода документов.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Они показывают в каком направлении действовать, если нет прямых указаний в документе.</a:t>
            </a:r>
            <a:endParaRPr kumimoji="0" lang="ru-RU" sz="4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14348" y="4204652"/>
            <a:ext cx="78581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формулировке принципов необходимы: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Ясность, </a:t>
            </a:r>
          </a:p>
          <a:p>
            <a:pPr lvl="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Конкретность, </a:t>
            </a:r>
          </a:p>
          <a:p>
            <a:pPr lvl="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Лаконичность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5819" y="357166"/>
            <a:ext cx="7215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III</a:t>
            </a:r>
            <a:r>
              <a:rPr lang="ru-RU" sz="2400" b="1" dirty="0" smtClean="0"/>
              <a:t>. Принципы государственной политики в области  использования РКД</a:t>
            </a:r>
            <a:endParaRPr lang="ru-RU" sz="2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642910" y="1285860"/>
            <a:ext cx="8143932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системный, инфраструктурный, программно-целевой и проектный подход к использованию РКД и созданию продуктов на их основе;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Ни о чем.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рациональное сочетание инструментов государственного регулирования и рыночных механизмов, в том числе основанных на принципах государственно-частного партнерства;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«Рациональное сочетание» может быть каким угодно.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Остается ГЧП. Разумно – </a:t>
            </a:r>
            <a:r>
              <a:rPr lang="ru-RU" sz="2000" b="1" dirty="0" smtClean="0">
                <a:solidFill>
                  <a:srgbClr val="92D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«государственное содействие развитию ГЧП»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комплексный подход к использованию РКД;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Ни о чем.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7191" y="275844"/>
            <a:ext cx="82153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Всего разработчиками предложено 7 принципов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(Ред.25.03.2013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298008"/>
            <a:ext cx="864399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свободного доступа граждан Российской Федерации, юридических лиц к информационным ресурсам и продуктам, создаваемым с использованием РКД, в соответствии с действующим законодательством;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сегодня доступ обеспечивается не в соответствии с законодательством? </a:t>
            </a:r>
            <a:endPara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этой части что-то надо менять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(а надо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– следует сказать что.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технологической и программно-аппаратной независимости Российской Федерации в использовании РКД, развитие и совершенствование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отечественных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программно-технологических платформ, основанных на использовании РКД, при решении задач управления государством, отраслями экономики, регионами, муниципальными образованиями, мониторинга критически важных и (или) потенциально опасных объектов инженерной инфраструктуры страны, социально-значимых объектов и особо охраняемых территорий;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Две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разные вещи в одном принципе… Излишний и неполный перечень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57158" y="975116"/>
            <a:ext cx="864399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защита государственных интересов Российской Федерации в области использования РКД доступными в рамках международного права мерами и средствами;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Важный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момент – но кто именно будет защищать?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ж)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обеспечение информационной безопасности при создании космических продуктов и оказании космических услуг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FFFF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Безопасность кого/чего? От кого/чего?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Антивирусной программы достаточно? </a:t>
            </a: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еще что-то надо?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Если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что-то еще – надо об этом и говорить.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TS102823158</Template>
  <TotalTime>1048</TotalTime>
  <Words>1034</Words>
  <Application>Microsoft Office PowerPoint</Application>
  <PresentationFormat>Экран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1_Default Design</vt:lpstr>
      <vt:lpstr>О Проекте документа  "Основы государственной  политики в области  ИРКД на период до 2030 года»</vt:lpstr>
      <vt:lpstr>29 марта 2007 г. , г. Калуга</vt:lpstr>
      <vt:lpstr>Слайд 3</vt:lpstr>
      <vt:lpstr>Прошло 6 лет и мы обсуждаем Проект документа  "Основы государственной  политики в области  использования  результатов космической  деятельности в интересах  модернизации  экономики Российской Федерации и развития её регионов на период до 2030 года"</vt:lpstr>
      <vt:lpstr>Из-за нежелания предметно разобраться в ситуации с ИРКД и причинах торможения проистекает ряд недостатков Проекта,  в том числе и концептуального характера.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ИММ</dc:creator>
  <cp:lastModifiedBy>Иван Моисеев</cp:lastModifiedBy>
  <cp:revision>104</cp:revision>
  <dcterms:created xsi:type="dcterms:W3CDTF">2013-02-18T18:08:50Z</dcterms:created>
  <dcterms:modified xsi:type="dcterms:W3CDTF">2013-03-29T02:10:24Z</dcterms:modified>
</cp:coreProperties>
</file>